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6" r:id="rId28"/>
    <p:sldId id="285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D91297-8A18-49F0-9490-77989836799F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42A669C-1B77-4B6F-85CB-10085D3046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SATUAN ACARA PERKULIAHAN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PENGANTAR AKUNTANSI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8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RINCIAN MATERI 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14. SIKLUS AKUNTANSI PERUSAHAAN 				DAGANG</a:t>
            </a:r>
          </a:p>
          <a:p>
            <a:pPr marL="68580" indent="0">
              <a:buNone/>
            </a:pPr>
            <a:r>
              <a:rPr lang="en-US" dirty="0" smtClean="0"/>
              <a:t>	AKTIVITAS PERUSAHAAN DAGANG</a:t>
            </a:r>
          </a:p>
          <a:p>
            <a:pPr marL="68580" indent="0">
              <a:buNone/>
            </a:pPr>
            <a:r>
              <a:rPr lang="en-US" dirty="0" smtClean="0"/>
              <a:t>	METODE PENCATATAN PEMBELIAN, 			PENJUALAN, RETUR &amp; POT. 	LAPORAN KEUANGAN</a:t>
            </a:r>
          </a:p>
          <a:p>
            <a:pPr marL="68580" indent="0">
              <a:buNone/>
            </a:pPr>
            <a:r>
              <a:rPr lang="en-US" dirty="0" smtClean="0"/>
              <a:t>	AYAT JURNAL PENUTUP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RINCIAN MATERI 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15. SIKLUS AKUNTANSI PERUSAHAAN 				INDUSTRI</a:t>
            </a:r>
          </a:p>
          <a:p>
            <a:pPr marL="68580" indent="0">
              <a:buNone/>
            </a:pPr>
            <a:r>
              <a:rPr lang="en-US" dirty="0" smtClean="0"/>
              <a:t>	PERUSAHAAN MANUFAKTUR</a:t>
            </a:r>
          </a:p>
          <a:p>
            <a:pPr marL="68580" indent="0">
              <a:buNone/>
            </a:pPr>
            <a:r>
              <a:rPr lang="en-US" dirty="0" smtClean="0"/>
              <a:t>	JENIS PERSEDIAAN DI PERUSAHAAN 	MANUFAKTUR</a:t>
            </a:r>
          </a:p>
          <a:p>
            <a:pPr marL="68580" indent="0">
              <a:buNone/>
            </a:pPr>
            <a:r>
              <a:rPr lang="en-US" dirty="0" smtClean="0"/>
              <a:t>	JENIS BIAYA</a:t>
            </a:r>
          </a:p>
          <a:p>
            <a:pPr marL="68580" indent="0">
              <a:buNone/>
            </a:pPr>
            <a:r>
              <a:rPr lang="en-US" dirty="0" smtClean="0"/>
              <a:t>	JURNAL &amp; JURNAL ADJ.</a:t>
            </a:r>
          </a:p>
          <a:p>
            <a:pPr marL="68580" indent="0">
              <a:buNone/>
            </a:pPr>
            <a:r>
              <a:rPr lang="en-US" dirty="0" smtClean="0"/>
              <a:t>	LAPORAN KEUANGAN</a:t>
            </a:r>
          </a:p>
          <a:p>
            <a:pPr marL="68580" indent="0">
              <a:buNone/>
            </a:pPr>
            <a:r>
              <a:rPr lang="en-US" dirty="0" smtClean="0"/>
              <a:t>	AYAT JURNAL PENUTUP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RINCIAN MATERI 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/>
              <a:t>1</a:t>
            </a:r>
            <a:r>
              <a:rPr lang="en-US" b="1" dirty="0" smtClean="0"/>
              <a:t>6. JURNAL KHUSUS		</a:t>
            </a:r>
          </a:p>
          <a:p>
            <a:pPr marL="68580" indent="0">
              <a:buNone/>
            </a:pPr>
            <a:r>
              <a:rPr lang="en-US" dirty="0" smtClean="0"/>
              <a:t>	JURNAL KHUSUS PEMBELIAN, 				PENJUALAN, PENERIMAAN &amp; 			PENGELUARAN KAS</a:t>
            </a:r>
          </a:p>
          <a:p>
            <a:pPr marL="68580" indent="0">
              <a:buNone/>
            </a:pPr>
            <a:r>
              <a:rPr lang="en-US" dirty="0" smtClean="0"/>
              <a:t>	BUKU JURNAL UMU</a:t>
            </a:r>
          </a:p>
          <a:p>
            <a:pPr marL="68580" indent="0">
              <a:buNone/>
            </a:pPr>
            <a:r>
              <a:rPr lang="en-US" dirty="0" smtClean="0"/>
              <a:t>	POSTING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FINAL TEST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94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KOMPONEN PENILAIAN UTS &amp; UAS</a:t>
            </a:r>
          </a:p>
          <a:p>
            <a:pPr marL="68580" indent="0">
              <a:buNone/>
            </a:pPr>
            <a:r>
              <a:rPr lang="en-US" dirty="0" smtClean="0"/>
              <a:t>PRESENSI			20%</a:t>
            </a:r>
          </a:p>
          <a:p>
            <a:pPr marL="68580" indent="0">
              <a:buNone/>
            </a:pPr>
            <a:r>
              <a:rPr lang="en-US" dirty="0" smtClean="0"/>
              <a:t>KEG.TERSTUKTUR		30%</a:t>
            </a:r>
          </a:p>
          <a:p>
            <a:pPr marL="68580" indent="0">
              <a:buNone/>
            </a:pPr>
            <a:r>
              <a:rPr lang="en-US" dirty="0" smtClean="0"/>
              <a:t>UTS / UAS			50%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PENILAIAN AKHIR = </a:t>
            </a:r>
            <a:r>
              <a:rPr lang="en-US" u="sng" dirty="0" smtClean="0"/>
              <a:t>UTS + UAS</a:t>
            </a:r>
          </a:p>
          <a:p>
            <a:pPr marL="68580" indent="0">
              <a:buNone/>
            </a:pPr>
            <a:r>
              <a:rPr lang="en-US" dirty="0" smtClean="0"/>
              <a:t>			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2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NILAI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80 – 100 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	A	4</a:t>
            </a:r>
          </a:p>
          <a:p>
            <a:pPr marL="68580" indent="0">
              <a:buNone/>
            </a:pPr>
            <a:r>
              <a:rPr lang="en-US" dirty="0" smtClean="0"/>
              <a:t>70 – 79	</a:t>
            </a:r>
            <a:r>
              <a:rPr lang="en-US" dirty="0" err="1" smtClean="0"/>
              <a:t>Baik</a:t>
            </a:r>
            <a:r>
              <a:rPr lang="en-US" dirty="0" smtClean="0"/>
              <a:t>		B	3</a:t>
            </a:r>
          </a:p>
          <a:p>
            <a:pPr marL="68580" indent="0">
              <a:buNone/>
            </a:pPr>
            <a:r>
              <a:rPr lang="en-US" dirty="0" smtClean="0"/>
              <a:t>55 – 69       </a:t>
            </a:r>
            <a:r>
              <a:rPr lang="en-US" dirty="0" err="1" smtClean="0"/>
              <a:t>Cukup</a:t>
            </a:r>
            <a:r>
              <a:rPr lang="en-US" dirty="0" smtClean="0"/>
              <a:t>		C	2</a:t>
            </a:r>
          </a:p>
          <a:p>
            <a:pPr marL="68580" indent="0">
              <a:buNone/>
            </a:pPr>
            <a:r>
              <a:rPr lang="en-US" dirty="0" smtClean="0"/>
              <a:t>45 – 54       </a:t>
            </a:r>
            <a:r>
              <a:rPr lang="en-US" dirty="0" err="1" smtClean="0"/>
              <a:t>Kurang</a:t>
            </a:r>
            <a:r>
              <a:rPr lang="en-US" dirty="0" smtClean="0"/>
              <a:t>		D	1</a:t>
            </a:r>
          </a:p>
          <a:p>
            <a:pPr marL="68580" indent="0">
              <a:buNone/>
            </a:pPr>
            <a:r>
              <a:rPr lang="en-US" dirty="0" smtClean="0"/>
              <a:t>0 – 44		</a:t>
            </a:r>
            <a:r>
              <a:rPr lang="en-US" dirty="0" err="1" smtClean="0"/>
              <a:t>Jelek</a:t>
            </a:r>
            <a:r>
              <a:rPr lang="en-US" dirty="0" smtClean="0"/>
              <a:t>		E	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BUKU RUJUKAN WAJIB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1. PENGANTAR AKUNTANSI KONSEP DAN 	TEKNIK PENYUSUNAN LAPORAN 	KEUANGAN, ADAPTASI IFRS, 	RUDIANTO, PENERBIT AIRLANGGA, 	JAKARTA, 2012</a:t>
            </a:r>
          </a:p>
          <a:p>
            <a:pPr marL="68580" indent="0">
              <a:buNone/>
            </a:pPr>
            <a:r>
              <a:rPr lang="en-US" dirty="0" smtClean="0"/>
              <a:t>2. PENGANTAR AKUNTANSI, ADAPTASI 	INDONESIA, JAMES M REEVE, DKK, 	SALEMBA EMPAT, JAKARTA, 2012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BUKU PENDUKUNG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/>
              <a:t>1. ACCOUNTING PRINCIPLE, PENGANTAR AKUNTANSI, 	DONALD E.KIESO,DKK, BUKU 1, SALEMBA 	EMPAT, JAKARTA, 2008 (DNE)</a:t>
            </a:r>
          </a:p>
          <a:p>
            <a:pPr marL="68580" indent="0">
              <a:buNone/>
            </a:pPr>
            <a:r>
              <a:rPr lang="en-US" dirty="0" smtClean="0"/>
              <a:t>2. AKUNTANSI SUATU PENGANTAR, SOEMARSO SR, 	SALEMBA EMPAT, JAKARTA 2002 (SMR)</a:t>
            </a:r>
          </a:p>
          <a:p>
            <a:pPr marL="68580" indent="0">
              <a:buNone/>
            </a:pPr>
            <a:r>
              <a:rPr lang="en-US" dirty="0" smtClean="0"/>
              <a:t>3. AKUNTANSI PENGANTAR 1, SISTEM PENGHASIL 	INFORMASI KEUANGAN, ADAPTASI IFRS, SONI 	WARSONO DAN IRENE NATALIA, AB PUBLISHER, 	YOGJA, 2011</a:t>
            </a:r>
          </a:p>
          <a:p>
            <a:pPr marL="68580" indent="0">
              <a:buNone/>
            </a:pPr>
            <a:r>
              <a:rPr lang="en-US" dirty="0" smtClean="0"/>
              <a:t>4. AKUNTANSI KEUANGAN ADAPTASI IFRS JILID 1, 	WALTER T HORRISON JR. DKK, EDISI 	KEDELAPAN, PENERBIT ERLANGGA, JAKARTA 	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AKUNTANSI &amp; LINGKUNGANNYA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BANYAK PERUSAHAAN DENGAN BERBAGAI KARAKTERISTIK YANG BERBEDA</a:t>
            </a:r>
          </a:p>
          <a:p>
            <a:pPr marL="68580" indent="0">
              <a:buNone/>
            </a:pPr>
            <a:r>
              <a:rPr lang="en-US" b="1" dirty="0" smtClean="0"/>
              <a:t>MULAI DARI WARUNG, KIOS, SAMPAI PUSAT PERDAGANGAN BAHKAN POM BENSIN</a:t>
            </a:r>
          </a:p>
          <a:p>
            <a:pPr marL="68580" indent="0">
              <a:buNone/>
            </a:pPr>
            <a:r>
              <a:rPr lang="en-US" b="1" dirty="0" smtClean="0"/>
              <a:t>DAN ADA JUGA USAHA DIBIDANG JASA</a:t>
            </a: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MENJADI BAGIAN YANG TAK TERPISAHKAN DARI KEHIDUPAN MASYARAKAT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4101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LINGKUNGAN PERUSAHAAN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100" b="1" dirty="0" err="1" smtClean="0">
                <a:solidFill>
                  <a:srgbClr val="FF0000"/>
                </a:solidFill>
              </a:rPr>
              <a:t>lanjutan</a:t>
            </a:r>
            <a:r>
              <a:rPr lang="en-US" sz="3100" b="1" dirty="0" smtClean="0">
                <a:solidFill>
                  <a:srgbClr val="FF0000"/>
                </a:solidFill>
              </a:rPr>
              <a:t>….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APAPUN KARAKTERISTIK PERUSAHAAN, UNTUK BISA BERTAHAN HIDUP DALAM JANGKA PANJANG HARUS MEMILIKI PRODUK YANG DIBUTUHKAN MASYARAKAT</a:t>
            </a:r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PRODUK ADALAH SESUATU YANG DIHASILKAN PERUSAHAAN UNTUK DIJUAL KE MASYARAKA SEBAGAI SUMBER PENDAPATAN BAGI PERUSAHAAN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3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3 JENIS KEGIATAN PERUSAHAAN UNTUK CAPAI TUJUAN 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1. MENDESAIN PRODUK SESUAI DENGAN 	KEBUTUHAN KONSUMEN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2. MEMBUAT PRODUK SECARA EFEKTIF 	BIAYA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3. MEMASARKAN PRODUK SECARA EFEKTIF 	KEPADA KONSUMEN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4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RINCIAN MATERI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1. PENGANTAR</a:t>
            </a:r>
          </a:p>
          <a:p>
            <a:r>
              <a:rPr lang="en-US" b="1" dirty="0" smtClean="0"/>
              <a:t>2. DASAR-DASAR AKUNTANSI (BAG.1)</a:t>
            </a:r>
          </a:p>
          <a:p>
            <a:pPr marL="0" indent="0">
              <a:buNone/>
            </a:pPr>
            <a:r>
              <a:rPr lang="en-US" dirty="0" smtClean="0"/>
              <a:t>	PENGERTIAN DASAR,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KEGUNAAN INFORMASI AKUNTANSI, 	SISTEM TATA BUKU BERPASANGAN</a:t>
            </a:r>
          </a:p>
          <a:p>
            <a:r>
              <a:rPr lang="en-US" b="1" dirty="0" smtClean="0"/>
              <a:t>3. DASAR-DASAR AKUNTANSI (BAG.2)</a:t>
            </a:r>
          </a:p>
          <a:p>
            <a:pPr marL="0" indent="0">
              <a:buNone/>
            </a:pPr>
            <a:r>
              <a:rPr lang="en-US" dirty="0" smtClean="0"/>
              <a:t>	SPESIALISASI BIDANG AKUNTANSI,</a:t>
            </a:r>
          </a:p>
          <a:p>
            <a:pPr marL="0" indent="0">
              <a:buNone/>
            </a:pPr>
            <a:r>
              <a:rPr lang="en-US" dirty="0" smtClean="0"/>
              <a:t>	PROFESI AKUNTAN,</a:t>
            </a:r>
          </a:p>
          <a:p>
            <a:pPr marL="0" indent="0">
              <a:buNone/>
            </a:pPr>
            <a:r>
              <a:rPr lang="en-US" dirty="0" smtClean="0"/>
              <a:t>	ETIKA PROFESI AKUNTAN</a:t>
            </a:r>
          </a:p>
        </p:txBody>
      </p:sp>
    </p:spTree>
    <p:extLst>
      <p:ext uri="{BB962C8B-B14F-4D97-AF65-F5344CB8AC3E}">
        <p14:creationId xmlns:p14="http://schemas.microsoft.com/office/powerpoint/2010/main" val="359588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3 JENIS PERUSAHAAN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endParaRPr lang="en-US" sz="4000" b="1" dirty="0" smtClean="0">
              <a:solidFill>
                <a:srgbClr val="FF0000"/>
              </a:solidFill>
            </a:endParaRPr>
          </a:p>
          <a:p>
            <a:pPr marL="6858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1. </a:t>
            </a:r>
            <a:r>
              <a:rPr lang="en-US" sz="4000" b="1" dirty="0">
                <a:solidFill>
                  <a:srgbClr val="FF0000"/>
                </a:solidFill>
              </a:rPr>
              <a:t>P</a:t>
            </a:r>
            <a:r>
              <a:rPr lang="en-US" sz="4000" b="1" dirty="0" smtClean="0">
                <a:solidFill>
                  <a:srgbClr val="FF0000"/>
                </a:solidFill>
              </a:rPr>
              <a:t>ERUSAHAAN JASA</a:t>
            </a:r>
          </a:p>
          <a:p>
            <a:pPr marL="68580" indent="0" algn="ctr"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2. PERUSAHAAN DAGANG</a:t>
            </a:r>
          </a:p>
          <a:p>
            <a:pPr marL="68580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3. PERUSAHAAN INDUSTRI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7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52800" y="2949262"/>
            <a:ext cx="2514600" cy="1013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Perusahaan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52800" y="1371600"/>
            <a:ext cx="2514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3"/>
                </a:solidFill>
              </a:rPr>
              <a:t>Pemegang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saham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553199" y="2133600"/>
            <a:ext cx="2011251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Pemerintah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553199" y="3810000"/>
            <a:ext cx="2011251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Kreditor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52800" y="4800600"/>
            <a:ext cx="2667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Supplier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0" y="2133600"/>
            <a:ext cx="2362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Calon</a:t>
            </a:r>
            <a:r>
              <a:rPr lang="en-US" dirty="0" smtClean="0">
                <a:solidFill>
                  <a:srgbClr val="002060"/>
                </a:solidFill>
              </a:rPr>
              <a:t> investor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0" y="3810000"/>
            <a:ext cx="2362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Serikat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Pekerja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>
            <a:stCxn id="3" idx="2"/>
            <a:endCxn id="2" idx="0"/>
          </p:cNvCxnSpPr>
          <p:nvPr/>
        </p:nvCxnSpPr>
        <p:spPr>
          <a:xfrm>
            <a:off x="4610100" y="2133600"/>
            <a:ext cx="0" cy="8156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4"/>
          </p:cNvCxnSpPr>
          <p:nvPr/>
        </p:nvCxnSpPr>
        <p:spPr>
          <a:xfrm>
            <a:off x="4610100" y="3962400"/>
            <a:ext cx="0" cy="838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5"/>
            <a:endCxn id="5" idx="1"/>
          </p:cNvCxnSpPr>
          <p:nvPr/>
        </p:nvCxnSpPr>
        <p:spPr>
          <a:xfrm>
            <a:off x="5499145" y="3814029"/>
            <a:ext cx="1054054" cy="4150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" idx="7"/>
            <a:endCxn id="4" idx="1"/>
          </p:cNvCxnSpPr>
          <p:nvPr/>
        </p:nvCxnSpPr>
        <p:spPr>
          <a:xfrm flipV="1">
            <a:off x="5499145" y="2552700"/>
            <a:ext cx="1054054" cy="5449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2" idx="1"/>
          </p:cNvCxnSpPr>
          <p:nvPr/>
        </p:nvCxnSpPr>
        <p:spPr>
          <a:xfrm>
            <a:off x="3124200" y="2552700"/>
            <a:ext cx="596855" cy="5449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3"/>
            <a:endCxn id="2" idx="3"/>
          </p:cNvCxnSpPr>
          <p:nvPr/>
        </p:nvCxnSpPr>
        <p:spPr>
          <a:xfrm flipV="1">
            <a:off x="3124200" y="3814029"/>
            <a:ext cx="596855" cy="4150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91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AKUNTANSI 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SISTEM INFORMASI YANG MENGHASILKAN INFORMASI KEUANGAN KEPADA PIHAK-PIHAK YANG BERKEPENTINGAN MENGENAI AKTIVITAS EKONOMI DAN KONDISI SUATU PERUSAHAAN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4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KEGUNAAN INFORMASI BAGI PEMAKAINYA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0" y="2590800"/>
            <a:ext cx="2590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Informasi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Keuangan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3657600"/>
            <a:ext cx="2209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Ekternal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u="sng" dirty="0" smtClean="0">
                <a:solidFill>
                  <a:srgbClr val="FF0000"/>
                </a:solidFill>
              </a:rPr>
              <a:t>Perusahaan</a:t>
            </a: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Ak.Keu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Krediror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Pemerintah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Calon</a:t>
            </a:r>
            <a:r>
              <a:rPr lang="en-US" sz="1600" dirty="0" smtClean="0">
                <a:solidFill>
                  <a:srgbClr val="FF0000"/>
                </a:solidFill>
              </a:rPr>
              <a:t> investor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Supplier</a:t>
            </a:r>
          </a:p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dll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10200" y="3657600"/>
            <a:ext cx="2209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Internal </a:t>
            </a:r>
            <a:r>
              <a:rPr lang="en-US" sz="1400" u="sng" dirty="0" smtClean="0">
                <a:solidFill>
                  <a:srgbClr val="FF0000"/>
                </a:solidFill>
              </a:rPr>
              <a:t>Perusahaan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Ak.Manag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Direktur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Manajer</a:t>
            </a:r>
            <a:r>
              <a:rPr lang="en-US" sz="1400" dirty="0" smtClean="0">
                <a:solidFill>
                  <a:srgbClr val="FF0000"/>
                </a:solidFill>
              </a:rPr>
              <a:t> Prod, Keu, SDM, </a:t>
            </a: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Karyawan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dll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3657600" y="3352800"/>
            <a:ext cx="240030" cy="6080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90160" y="3355848"/>
            <a:ext cx="365760" cy="7589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1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AKUNTANSI &amp; PEMBUKUAN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AKUNTANSI:</a:t>
            </a:r>
          </a:p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AKTIVITAS MENDESAIN SISTEM PENCATATAN, MENYIAPKAN LAP KEU. AD. DATA YANG ADA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PEMBUKUAN: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AKTIVITAS PENCATATAN DATA USAHA DG CARA TERTENTU, PEKERJAAN BERSIFAT KLERIKAL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SISTEM TATA BUKU BERPASANGAN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b="1" dirty="0" smtClean="0"/>
              <a:t>LA PACIOLI, SEORANG RAHIB AHLI  MATEMATIKA DR ORDE FRANSISKAN ITALIA</a:t>
            </a:r>
          </a:p>
          <a:p>
            <a:pPr marL="68580" indent="0">
              <a:buNone/>
            </a:pPr>
            <a:r>
              <a:rPr lang="en-US" b="1" dirty="0" smtClean="0"/>
              <a:t>MELAPORKAN TTG PRAKTEK SISTEM TATA BUKU BERPASANGAN </a:t>
            </a:r>
            <a:r>
              <a:rPr lang="en-US" b="1" i="1" dirty="0" smtClean="0"/>
              <a:t>(DOUBLE ENTRY SYSTEM)</a:t>
            </a:r>
          </a:p>
          <a:p>
            <a:pPr marL="68580" indent="0">
              <a:buNone/>
            </a:pPr>
            <a:r>
              <a:rPr lang="en-US" b="1" dirty="0" smtClean="0"/>
              <a:t>TH 1494 BUKU</a:t>
            </a:r>
            <a:r>
              <a:rPr lang="en-US" b="1" i="1" dirty="0" smtClean="0"/>
              <a:t> “SUMMA DE ARITHMETICA GEOMERIA, PROPORTIONI ET PROPORTIONALITA”  ( </a:t>
            </a:r>
            <a:r>
              <a:rPr lang="en-US" b="1" dirty="0" smtClean="0"/>
              <a:t>DIDALAM ADA 2 BAB TTG</a:t>
            </a:r>
            <a:r>
              <a:rPr lang="en-US" b="1" i="1" dirty="0" smtClean="0"/>
              <a:t> “COMPUTIS ET SCRIPTURIS = DOUBLE ENTRY SYSTEM” 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5293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PROFESI AKUNTAN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1. AKUNTAN PERUSAHAAN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</a:rPr>
              <a:t>(FINANC, COST, 	TAX, BUDGET,  SYSTEM, AUDIT INTERN)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2. AKUNTAN PUBLIK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3. AKUNTAN PEMERINTAN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4. AKUNTAN PENDIDIK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3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SPESIALISASI BIDANG AKUNTANSI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sz="2800" b="1" dirty="0" smtClean="0"/>
              <a:t>1. AK.MEN</a:t>
            </a:r>
          </a:p>
          <a:p>
            <a:pPr marL="68580" indent="0">
              <a:buNone/>
            </a:pPr>
            <a:r>
              <a:rPr lang="en-US" sz="2800" b="1" dirty="0" smtClean="0"/>
              <a:t>2. CC</a:t>
            </a:r>
          </a:p>
          <a:p>
            <a:pPr marL="68580" indent="0">
              <a:buNone/>
            </a:pPr>
            <a:r>
              <a:rPr lang="en-US" sz="2800" b="1" dirty="0" smtClean="0"/>
              <a:t>3. AK.FINANCIAL</a:t>
            </a:r>
          </a:p>
          <a:p>
            <a:pPr marL="68580" indent="0">
              <a:buNone/>
            </a:pPr>
            <a:r>
              <a:rPr lang="en-US" sz="2800" b="1" dirty="0" smtClean="0"/>
              <a:t>4. AUDITING</a:t>
            </a:r>
          </a:p>
          <a:p>
            <a:pPr marL="68580" indent="0">
              <a:buNone/>
            </a:pPr>
            <a:r>
              <a:rPr lang="en-US" sz="2800" b="1" dirty="0" smtClean="0"/>
              <a:t>5. AK.TAX</a:t>
            </a:r>
          </a:p>
          <a:p>
            <a:pPr marL="68580" indent="0">
              <a:buNone/>
            </a:pPr>
            <a:r>
              <a:rPr lang="en-US" sz="2800" b="1" dirty="0" smtClean="0"/>
              <a:t>6. SYSTEM ACC</a:t>
            </a:r>
          </a:p>
          <a:p>
            <a:pPr marL="525780" indent="-457200"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b="1" dirty="0" smtClean="0"/>
              <a:t>6. SYSTEM ACC</a:t>
            </a:r>
          </a:p>
          <a:p>
            <a:pPr marL="68580" indent="0">
              <a:buNone/>
            </a:pPr>
            <a:r>
              <a:rPr lang="en-US" sz="2800" b="1" dirty="0" smtClean="0"/>
              <a:t>7. AK. BUDGET</a:t>
            </a:r>
          </a:p>
          <a:p>
            <a:pPr marL="68580" indent="0">
              <a:buNone/>
            </a:pPr>
            <a:r>
              <a:rPr lang="en-US" b="1" dirty="0" smtClean="0"/>
              <a:t>8. AK.INTERNATIONAL</a:t>
            </a:r>
          </a:p>
          <a:p>
            <a:pPr marL="68580" indent="0">
              <a:buNone/>
            </a:pPr>
            <a:r>
              <a:rPr lang="en-US" sz="2800" b="1" dirty="0" smtClean="0"/>
              <a:t>9.AK.SEKTOR 	PUBLIK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9429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ETIKA PROFESI AKUNTAN: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1. MEMPERTAHANKAN NAMA PROFESI</a:t>
            </a:r>
          </a:p>
          <a:p>
            <a:pPr marL="68580" indent="0">
              <a:buNone/>
            </a:pPr>
            <a:r>
              <a:rPr lang="en-US" b="1" dirty="0" smtClean="0"/>
              <a:t>2. MEMPERTAHANKAN INTEGRITAS &amp; 	OBJEKTIVITAS MELAKUKAN TUGASNYA</a:t>
            </a:r>
          </a:p>
          <a:p>
            <a:pPr marL="68580" indent="0">
              <a:buNone/>
            </a:pPr>
            <a:r>
              <a:rPr lang="en-US" b="1" dirty="0" smtClean="0"/>
              <a:t>3. HARUS MELAKSANAKAN TUGASNYA SESUAI 	DENGAN STANDAR TEKNIS &amp; PROFESIONAL</a:t>
            </a:r>
          </a:p>
          <a:p>
            <a:pPr marL="68580" indent="0">
              <a:buNone/>
            </a:pPr>
            <a:r>
              <a:rPr lang="en-US" b="1" dirty="0" smtClean="0"/>
              <a:t>4.MENINGKATKAN KECAKAPAN PROFESIONAL 	AGAR MEMBERI MANFAAT OPTIMAH</a:t>
            </a:r>
          </a:p>
          <a:p>
            <a:pPr marL="68580" indent="0">
              <a:buNone/>
            </a:pPr>
            <a:r>
              <a:rPr lang="en-US" b="1" dirty="0" smtClean="0"/>
              <a:t>5. MENJAGA KERAHASIAAN INFORMASI YG 	DIPEROLEH</a:t>
            </a:r>
          </a:p>
          <a:p>
            <a:pPr marL="68580" indent="0">
              <a:buNone/>
            </a:pPr>
            <a:r>
              <a:rPr lang="en-US" b="1" dirty="0" smtClean="0"/>
              <a:t>6. BISA MEMPERTANGGUNGJAWABKAN MUTU 	PEKERJAAN, DLL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632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PERSEROAN TERBATAS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1. PERSH.PERSEORANGANAN </a:t>
            </a:r>
          </a:p>
          <a:p>
            <a:pPr marL="68580" indent="0">
              <a:buNone/>
            </a:pPr>
            <a:r>
              <a:rPr lang="en-US" b="1" dirty="0" smtClean="0"/>
              <a:t>2. PERSEKUTUAN  FIRMA</a:t>
            </a:r>
          </a:p>
          <a:p>
            <a:pPr marL="68580" indent="0">
              <a:buNone/>
            </a:pPr>
            <a:r>
              <a:rPr lang="en-US" b="1" dirty="0" smtClean="0"/>
              <a:t>3. COMMANDITAIRE VENNOOTCHAP= CV)</a:t>
            </a:r>
          </a:p>
          <a:p>
            <a:pPr marL="68580" indent="0">
              <a:buNone/>
            </a:pPr>
            <a:r>
              <a:rPr lang="en-US" b="1" dirty="0" smtClean="0"/>
              <a:t>4. PT</a:t>
            </a:r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	A. KEPEMILIKAN DALAM BENTUK SAHAM</a:t>
            </a:r>
          </a:p>
          <a:p>
            <a:pPr marL="68580" indent="0">
              <a:buNone/>
            </a:pPr>
            <a:r>
              <a:rPr lang="en-US" b="1" dirty="0" smtClean="0"/>
              <a:t>	B.TANGGUNGJAWAB YG TERBATAS</a:t>
            </a:r>
          </a:p>
          <a:p>
            <a:pPr marL="68580" indent="0">
              <a:buNone/>
            </a:pPr>
            <a:r>
              <a:rPr lang="en-US" b="1" dirty="0" smtClean="0"/>
              <a:t>	C. UMUR TIDAK TERBATAS</a:t>
            </a:r>
          </a:p>
          <a:p>
            <a:pPr marL="68580" indent="0">
              <a:buNone/>
            </a:pPr>
            <a:r>
              <a:rPr lang="en-US" b="1" dirty="0" smtClean="0"/>
              <a:t>	D. PEMILIKAN KEPENTINGAN DALAM 	PERUSAHAAN</a:t>
            </a:r>
          </a:p>
          <a:p>
            <a:pPr marL="68580" indent="0">
              <a:buNone/>
            </a:pPr>
            <a:r>
              <a:rPr lang="en-US" b="1" dirty="0" smtClean="0"/>
              <a:t>	E. HAK ATAS LABA</a:t>
            </a:r>
          </a:p>
          <a:p>
            <a:pPr marL="52578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8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RINCIAN MATERI 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 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4. STRUKTUR DASAR AKUNTANSI</a:t>
            </a:r>
          </a:p>
          <a:p>
            <a:pPr marL="0" indent="0">
              <a:buNone/>
            </a:pPr>
            <a:r>
              <a:rPr lang="en-US" dirty="0" smtClean="0"/>
              <a:t>	SIKLUS AKUNTANSI</a:t>
            </a:r>
          </a:p>
          <a:p>
            <a:pPr marL="0" indent="0">
              <a:buNone/>
            </a:pPr>
            <a:r>
              <a:rPr lang="en-US" dirty="0" smtClean="0"/>
              <a:t>	LAPORAN KEUANGAN DAN UNSUR-	UNSURNYA</a:t>
            </a:r>
          </a:p>
          <a:p>
            <a:pPr marL="0" indent="0">
              <a:buNone/>
            </a:pPr>
            <a:r>
              <a:rPr lang="en-US" dirty="0" smtClean="0"/>
              <a:t>	TUJUAN LAPORAN KEUANGAN</a:t>
            </a:r>
          </a:p>
          <a:p>
            <a:pPr marL="0" indent="0">
              <a:buNone/>
            </a:pPr>
            <a:r>
              <a:rPr lang="en-US" dirty="0" smtClean="0"/>
              <a:t>	KUALITAS LAPORAN KEUANGAN</a:t>
            </a:r>
          </a:p>
          <a:p>
            <a:pPr marL="0" indent="0">
              <a:buNone/>
            </a:pPr>
            <a:r>
              <a:rPr lang="en-US" dirty="0" smtClean="0"/>
              <a:t>	ASUMSI DASAR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RINCIAN MATERI 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5. IFRS &amp; ETAP</a:t>
            </a:r>
          </a:p>
          <a:p>
            <a:r>
              <a:rPr lang="en-US" b="1" dirty="0" smtClean="0"/>
              <a:t>6. PERSAMAAN AKUNTANSI</a:t>
            </a:r>
          </a:p>
          <a:p>
            <a:pPr marL="0" indent="0">
              <a:buNone/>
            </a:pPr>
            <a:r>
              <a:rPr lang="en-US" dirty="0" smtClean="0"/>
              <a:t>	TERMINOLOGI DLM AKUNTANSI</a:t>
            </a:r>
          </a:p>
          <a:p>
            <a:pPr marL="0" indent="0">
              <a:buNone/>
            </a:pPr>
            <a:r>
              <a:rPr lang="en-US" dirty="0" smtClean="0"/>
              <a:t>	PERSAMAAN AKUNTANSI</a:t>
            </a:r>
          </a:p>
          <a:p>
            <a:pPr marL="0" indent="0">
              <a:buNone/>
            </a:pPr>
            <a:r>
              <a:rPr lang="en-US" dirty="0" smtClean="0"/>
              <a:t>	OPERASIONALISASI PERSAMAAN AKUNTANSI</a:t>
            </a:r>
          </a:p>
          <a:p>
            <a:r>
              <a:rPr lang="en-US" b="1" dirty="0" smtClean="0"/>
              <a:t>7. AKUN &amp; MANFAATNYA</a:t>
            </a:r>
          </a:p>
          <a:p>
            <a:pPr marL="0" indent="0">
              <a:buNone/>
            </a:pPr>
            <a:r>
              <a:rPr lang="en-US" dirty="0" smtClean="0"/>
              <a:t>	AKUN &amp; TRANSAKSI KEUANGAN</a:t>
            </a:r>
          </a:p>
          <a:p>
            <a:pPr marL="0" indent="0">
              <a:buNone/>
            </a:pPr>
            <a:r>
              <a:rPr lang="en-US" dirty="0" smtClean="0"/>
              <a:t>	PEDOMAN PENGISIAN AKUN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RINCIAN MATERI 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8. JURNAL</a:t>
            </a:r>
          </a:p>
          <a:p>
            <a:pPr marL="0" indent="0">
              <a:buNone/>
            </a:pPr>
            <a:r>
              <a:rPr lang="en-US" dirty="0" smtClean="0"/>
              <a:t>	PENGERTIAN,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PEDOMAN DLM MEMBUAT JURNAL,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MEMBUAT JURNAL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MIDLE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RINCIAN MATERI </a:t>
            </a:r>
            <a:r>
              <a:rPr lang="en-US" b="1" dirty="0" err="1" smtClean="0"/>
              <a:t>lanjutan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9. POSTING &amp; PENYUSUNAN NERACA SALDO 		(NERACA PERCOBAAN)</a:t>
            </a:r>
          </a:p>
          <a:p>
            <a:pPr marL="0" indent="0">
              <a:buNone/>
            </a:pPr>
            <a:r>
              <a:rPr lang="en-US" dirty="0" smtClean="0"/>
              <a:t>	PENYUSUN BUKU BESAR</a:t>
            </a:r>
          </a:p>
          <a:p>
            <a:pPr marL="0" indent="0">
              <a:buNone/>
            </a:pPr>
            <a:r>
              <a:rPr lang="en-US" dirty="0" smtClean="0"/>
              <a:t>	POSTING</a:t>
            </a:r>
          </a:p>
          <a:p>
            <a:pPr marL="0" indent="0">
              <a:buNone/>
            </a:pPr>
            <a:r>
              <a:rPr lang="en-US" dirty="0" smtClean="0"/>
              <a:t>	PENYUSUNAN NERACA SALDO </a:t>
            </a:r>
          </a:p>
          <a:p>
            <a:pPr marL="0" indent="0">
              <a:buNone/>
            </a:pPr>
            <a:r>
              <a:rPr lang="en-US" dirty="0" smtClean="0"/>
              <a:t>		(NERACA PERCOBAAN)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RINCIAN MATERI </a:t>
            </a:r>
            <a:r>
              <a:rPr lang="en-US" sz="2800" b="1" dirty="0" err="1" smtClean="0"/>
              <a:t>lanjutan</a:t>
            </a:r>
            <a:r>
              <a:rPr lang="en-US" sz="2800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10. MEMBUAT JURNAL PENYESUAIAN (ADJ.)</a:t>
            </a:r>
          </a:p>
          <a:p>
            <a:pPr marL="68580" indent="0">
              <a:buNone/>
            </a:pPr>
            <a:r>
              <a:rPr lang="en-US" dirty="0" smtClean="0"/>
              <a:t>	SEBAB DIBUATNYA JURNAL ADJ.</a:t>
            </a:r>
          </a:p>
          <a:p>
            <a:pPr marL="68580" indent="0">
              <a:buNone/>
            </a:pPr>
            <a:r>
              <a:rPr lang="en-US" dirty="0" smtClean="0"/>
              <a:t>	PENGELOMPOKAN AYAT JURNAL ADJ.</a:t>
            </a:r>
          </a:p>
          <a:p>
            <a:pPr marL="68580" indent="0">
              <a:buNone/>
            </a:pPr>
            <a:r>
              <a:rPr lang="en-US" b="1" dirty="0" smtClean="0"/>
              <a:t>11. NERACA LAJUR</a:t>
            </a:r>
          </a:p>
          <a:p>
            <a:pPr marL="68580" indent="0">
              <a:buNone/>
            </a:pPr>
            <a:r>
              <a:rPr lang="en-US" dirty="0" smtClean="0"/>
              <a:t>	MODEL NERACA LAJUR</a:t>
            </a:r>
          </a:p>
          <a:p>
            <a:pPr marL="68580" indent="0">
              <a:buNone/>
            </a:pPr>
            <a:r>
              <a:rPr lang="en-US" dirty="0" smtClean="0"/>
              <a:t>	LANGKAH DLM MENGERJAKAN 			NERACA LAJUR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RINCIAN MATERI </a:t>
            </a:r>
            <a:r>
              <a:rPr lang="en-US" sz="2800" b="1" dirty="0" err="1" smtClean="0"/>
              <a:t>lanjutan</a:t>
            </a:r>
            <a:r>
              <a:rPr lang="en-US" sz="2800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12. PENYUSUNAN LAPORAN KEUANGAN</a:t>
            </a:r>
          </a:p>
          <a:p>
            <a:pPr marL="68580" indent="0">
              <a:buNone/>
            </a:pPr>
            <a:r>
              <a:rPr lang="en-US" dirty="0" smtClean="0"/>
              <a:t>	LAPORAN LABA RUGI </a:t>
            </a:r>
          </a:p>
          <a:p>
            <a:pPr marL="68580" indent="0">
              <a:buNone/>
            </a:pPr>
            <a:r>
              <a:rPr lang="en-US" dirty="0" smtClean="0"/>
              <a:t>	LAPORAN PERUBAHAN POSISI 				KEUANGAN</a:t>
            </a:r>
          </a:p>
          <a:p>
            <a:pPr marL="68580" indent="0">
              <a:buNone/>
            </a:pPr>
            <a:r>
              <a:rPr lang="en-US" dirty="0" smtClean="0"/>
              <a:t>	NERACA</a:t>
            </a:r>
          </a:p>
          <a:p>
            <a:pPr marL="68580" indent="0">
              <a:buNone/>
            </a:pPr>
            <a:r>
              <a:rPr lang="en-US" dirty="0" smtClean="0"/>
              <a:t>	LAPORAN ARUS KAS</a:t>
            </a:r>
          </a:p>
          <a:p>
            <a:pPr marL="68580" indent="0">
              <a:buNone/>
            </a:pPr>
            <a:r>
              <a:rPr lang="en-US" dirty="0" smtClean="0"/>
              <a:t>	CATATAN ATAS LAPORAN KEUANGAN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5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RINCIAN MATERI 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13. SIKLUS AKUNTANSI PERUSAHAAN JASA</a:t>
            </a:r>
          </a:p>
          <a:p>
            <a:pPr marL="68580" indent="0">
              <a:buNone/>
            </a:pPr>
            <a:r>
              <a:rPr lang="en-US" dirty="0" smtClean="0"/>
              <a:t>	JURNAL AD. PENYUSUNAN NERACA 			SALDO</a:t>
            </a:r>
          </a:p>
          <a:p>
            <a:pPr marL="68580" indent="0">
              <a:buNone/>
            </a:pPr>
            <a:r>
              <a:rPr lang="en-US" dirty="0" smtClean="0"/>
              <a:t>	JURNAL PENYESUAIAN</a:t>
            </a:r>
          </a:p>
          <a:p>
            <a:pPr marL="68580" indent="0">
              <a:buNone/>
            </a:pPr>
            <a:r>
              <a:rPr lang="en-US" dirty="0" smtClean="0"/>
              <a:t>	LAPORAN KEUANGAN</a:t>
            </a:r>
          </a:p>
          <a:p>
            <a:pPr marL="68580" indent="0">
              <a:buNone/>
            </a:pPr>
            <a:r>
              <a:rPr lang="en-US" dirty="0" smtClean="0"/>
              <a:t>	AYAT JURNAL PENUTUP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148</TotalTime>
  <Words>472</Words>
  <Application>Microsoft Office PowerPoint</Application>
  <PresentationFormat>On-screen Show (4:3)</PresentationFormat>
  <Paragraphs>187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Austin</vt:lpstr>
      <vt:lpstr>SATUAN ACARA PERKULIAHAN</vt:lpstr>
      <vt:lpstr>RINCIAN MATERI</vt:lpstr>
      <vt:lpstr>RINCIAN MATERI lanjutan ….</vt:lpstr>
      <vt:lpstr>RINCIAN MATERI lanjutan…</vt:lpstr>
      <vt:lpstr>RINCIAN MATERI lanjutan….</vt:lpstr>
      <vt:lpstr>RINCIAN MATERI lanjutan…</vt:lpstr>
      <vt:lpstr>RINCIAN MATERI lanjutan…</vt:lpstr>
      <vt:lpstr>RINCIAN MATERI lanjutan…</vt:lpstr>
      <vt:lpstr>RINCIAN MATERI lanjutan…</vt:lpstr>
      <vt:lpstr>RINCIAN MATERI lanjutan…</vt:lpstr>
      <vt:lpstr>RINCIAN MATERI lanjutan…</vt:lpstr>
      <vt:lpstr>RINCIAN MATERI lanjutan…</vt:lpstr>
      <vt:lpstr>EVALUASI</vt:lpstr>
      <vt:lpstr>NILAI</vt:lpstr>
      <vt:lpstr>BUKU RUJUKAN WAJIB</vt:lpstr>
      <vt:lpstr>BUKU PENDUKUNG</vt:lpstr>
      <vt:lpstr>AKUNTANSI &amp; LINGKUNGANNYA</vt:lpstr>
      <vt:lpstr> LINGKUNGAN PERUSAHAAN lanjutan….</vt:lpstr>
      <vt:lpstr>3 JENIS KEGIATAN PERUSAHAAN UNTUK CAPAI TUJUAN :</vt:lpstr>
      <vt:lpstr>3 JENIS PERUSAHAAN</vt:lpstr>
      <vt:lpstr>PowerPoint Presentation</vt:lpstr>
      <vt:lpstr>AKUNTANSI :</vt:lpstr>
      <vt:lpstr>KEGUNAAN INFORMASI BAGI PEMAKAINYA</vt:lpstr>
      <vt:lpstr>AKUNTANSI &amp; PEMBUKUAN </vt:lpstr>
      <vt:lpstr>SISTEM TATA BUKU BERPASANGAN </vt:lpstr>
      <vt:lpstr>PROFESI AKUNTAN</vt:lpstr>
      <vt:lpstr>SPESIALISASI BIDANG AKUNTANSI </vt:lpstr>
      <vt:lpstr>ETIKA PROFESI AKUNTAN: </vt:lpstr>
      <vt:lpstr>PERSEROAN TERBATAS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SATUAN ACARA PERKULIAHAN</dc:title>
  <dc:creator>ismail - [2010]</dc:creator>
  <cp:lastModifiedBy>anik</cp:lastModifiedBy>
  <cp:revision>16</cp:revision>
  <dcterms:created xsi:type="dcterms:W3CDTF">2013-09-26T12:49:54Z</dcterms:created>
  <dcterms:modified xsi:type="dcterms:W3CDTF">2013-10-11T01:45:17Z</dcterms:modified>
</cp:coreProperties>
</file>